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4EFF53-7078-4375-AB6D-44AD2637D1D8}">
  <a:tblStyle styleId="{B94EFF53-7078-4375-AB6D-44AD2637D1D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M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7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8e44afdd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8e44afdd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a61cabac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a61cabac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a61cabac2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a61cabac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8e44afdd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8e44afdd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8e44afdd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8e44afdd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8e44afdd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8e44afdd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8e44afdd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8e44afdd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8e44afdd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8e44afdd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a61cabac2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a61cabac2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8e44afd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8e44afd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e44afd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e44afd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8e44afd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8e44afd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8e44afd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8e44afd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8e44afdd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8e44afdd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92adb789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92adb789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a61cabac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a61caba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8e44afdd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8e44afdd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1 1 1">
  <p:cSld name="BLANK_2_1_1_1">
    <p:bg>
      <p:bgPr>
        <a:gradFill>
          <a:gsLst>
            <a:gs pos="0">
              <a:srgbClr val="042550"/>
            </a:gs>
            <a:gs pos="20000">
              <a:srgbClr val="042550"/>
            </a:gs>
            <a:gs pos="46000">
              <a:srgbClr val="223FA8"/>
            </a:gs>
            <a:gs pos="100000">
              <a:srgbClr val="4400EA"/>
            </a:gs>
          </a:gsLst>
          <a:lin ang="1890073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4342750" y="-57150"/>
            <a:ext cx="4839600" cy="52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5796" y="152400"/>
            <a:ext cx="685804" cy="26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72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144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1 2">
  <p:cSld name="BLANK_2_1_2">
    <p:bg>
      <p:bgPr>
        <a:gradFill>
          <a:gsLst>
            <a:gs pos="0">
              <a:srgbClr val="042550"/>
            </a:gs>
            <a:gs pos="31000">
              <a:srgbClr val="042550"/>
            </a:gs>
            <a:gs pos="67000">
              <a:srgbClr val="223FA8"/>
            </a:gs>
            <a:gs pos="100000">
              <a:srgbClr val="2900EA"/>
            </a:gs>
          </a:gsLst>
          <a:lin ang="18900044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/>
        </p:nvSpPr>
        <p:spPr>
          <a:xfrm>
            <a:off x="5765100" y="15150"/>
            <a:ext cx="3378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C78DB"/>
                </a:solidFill>
                <a:latin typeface="DM Sans"/>
                <a:ea typeface="DM Sans"/>
                <a:cs typeface="DM Sans"/>
                <a:sym typeface="DM Sans"/>
              </a:rPr>
              <a:t>[ FOR INTERNAL USE ONLY ]</a:t>
            </a:r>
            <a:endParaRPr b="1" sz="1800">
              <a:solidFill>
                <a:srgbClr val="5C78D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472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144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1 2 1">
  <p:cSld name="BLANK_2_1_2_1">
    <p:bg>
      <p:bgPr>
        <a:gradFill>
          <a:gsLst>
            <a:gs pos="0">
              <a:srgbClr val="042550"/>
            </a:gs>
            <a:gs pos="31000">
              <a:srgbClr val="042550"/>
            </a:gs>
            <a:gs pos="67000">
              <a:srgbClr val="223FA8"/>
            </a:gs>
            <a:gs pos="100000">
              <a:srgbClr val="2900EA"/>
            </a:gs>
          </a:gsLst>
          <a:lin ang="18900044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67897" y="206900"/>
            <a:ext cx="649704" cy="2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72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pos="288">
          <p15:clr>
            <a:srgbClr val="E46962"/>
          </p15:clr>
        </p15:guide>
        <p15:guide id="5" pos="2880">
          <p15:clr>
            <a:srgbClr val="E46962"/>
          </p15:clr>
        </p15:guide>
        <p15:guide id="6" orient="horz" pos="2952">
          <p15:clr>
            <a:srgbClr val="E46962"/>
          </p15:clr>
        </p15:guide>
        <p15:guide id="7" orient="horz" pos="162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1 2 1 1">
  <p:cSld name="BLANK_2_1_2_1_1">
    <p:bg>
      <p:bgPr>
        <a:gradFill>
          <a:gsLst>
            <a:gs pos="0">
              <a:srgbClr val="042550"/>
            </a:gs>
            <a:gs pos="31000">
              <a:srgbClr val="042550"/>
            </a:gs>
            <a:gs pos="67000">
              <a:srgbClr val="223FA8"/>
            </a:gs>
            <a:gs pos="100000">
              <a:srgbClr val="2900EA"/>
            </a:gs>
          </a:gsLst>
          <a:lin ang="18900044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67897" y="206900"/>
            <a:ext cx="649704" cy="2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 b="7453" l="0" r="0" t="746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 1">
  <p:cSld name="CAPTION_ONLY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5796" y="152400"/>
            <a:ext cx="685804" cy="26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7" title="Slides-Gr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2100"/>
            <a:ext cx="9144001" cy="55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hyperlink" Target="https://drive.google.com/file/d/1-4w1sQ7cX6XOX2Q3w8W7SC8ySTDUpv05/view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idx="4294967295" type="ctrTitle"/>
          </p:nvPr>
        </p:nvSpPr>
        <p:spPr>
          <a:xfrm>
            <a:off x="311700" y="1516000"/>
            <a:ext cx="44823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StructuredWeb Competitive Battle Card Information</a:t>
            </a: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8"/>
          <p:cNvSpPr txBox="1"/>
          <p:nvPr>
            <p:ph idx="4294967295" type="subTitle"/>
          </p:nvPr>
        </p:nvSpPr>
        <p:spPr>
          <a:xfrm>
            <a:off x="311700" y="2834125"/>
            <a:ext cx="5760600" cy="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Q2 2025 Edition: Forrester Wave + Competitive Intel 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9" name="Google Shape;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04" y="682025"/>
            <a:ext cx="1529775" cy="6516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/>
        </p:nvSpPr>
        <p:spPr>
          <a:xfrm>
            <a:off x="6613700" y="4529400"/>
            <a:ext cx="20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058FF"/>
                </a:solidFill>
                <a:latin typeface="DM Sans"/>
                <a:ea typeface="DM Sans"/>
                <a:cs typeface="DM Sans"/>
                <a:sym typeface="DM Sans"/>
              </a:rPr>
              <a:t>May </a:t>
            </a:r>
            <a:r>
              <a:rPr lang="en">
                <a:solidFill>
                  <a:srgbClr val="4058FF"/>
                </a:solidFill>
                <a:latin typeface="DM Sans"/>
                <a:ea typeface="DM Sans"/>
                <a:cs typeface="DM Sans"/>
                <a:sym typeface="DM Sans"/>
              </a:rPr>
              <a:t>Q2 2025 Edition</a:t>
            </a:r>
            <a:endParaRPr sz="1000">
              <a:solidFill>
                <a:srgbClr val="4058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4294967295" type="body"/>
          </p:nvPr>
        </p:nvSpPr>
        <p:spPr>
          <a:xfrm>
            <a:off x="4518300" y="1228638"/>
            <a:ext cx="4168500" cy="26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Mindmatrix splits attention between direct and channel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Smaller customer base, less funding, slower roadmap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Basic AI tools just launched (BridgeAI), content library thin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34780" l="0" r="0" t="26329"/>
          <a:stretch/>
        </p:blipFill>
        <p:spPr>
          <a:xfrm>
            <a:off x="1158387" y="2138975"/>
            <a:ext cx="2011025" cy="7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>
            <p:ph idx="4294967295" type="title"/>
          </p:nvPr>
        </p:nvSpPr>
        <p:spPr>
          <a:xfrm>
            <a:off x="0" y="1149775"/>
            <a:ext cx="43278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We Win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vs.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idx="4294967295" type="body"/>
          </p:nvPr>
        </p:nvSpPr>
        <p:spPr>
          <a:xfrm>
            <a:off x="4531000" y="1183800"/>
            <a:ext cx="410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Weak performance in 2025 Forrester Wave (lowest Current Offering score of all vendors analyzed)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Tech debt from legacy Zift platform; rebrand doesn't fix core limitations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Lacks modern campaign automation and deep partner personalization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Low innovation score and roadmap compared to StructuredWeb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51" name="Google Shape;151;p28"/>
          <p:cNvGrpSpPr/>
          <p:nvPr/>
        </p:nvGrpSpPr>
        <p:grpSpPr>
          <a:xfrm>
            <a:off x="724526" y="2229125"/>
            <a:ext cx="2878749" cy="532850"/>
            <a:chOff x="693775" y="2305325"/>
            <a:chExt cx="2878749" cy="532850"/>
          </a:xfrm>
        </p:grpSpPr>
        <p:pic>
          <p:nvPicPr>
            <p:cNvPr id="152" name="Google Shape;152;p28"/>
            <p:cNvPicPr preferRelativeResize="0"/>
            <p:nvPr/>
          </p:nvPicPr>
          <p:blipFill rotWithShape="1">
            <a:blip r:embed="rId3">
              <a:alphaModFix/>
            </a:blip>
            <a:srcRect b="30541" l="0" r="0" t="26598"/>
            <a:stretch/>
          </p:blipFill>
          <p:spPr>
            <a:xfrm>
              <a:off x="693775" y="2305325"/>
              <a:ext cx="1243306" cy="532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15618" y="2352184"/>
              <a:ext cx="1556905" cy="439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8"/>
          <p:cNvSpPr txBox="1"/>
          <p:nvPr>
            <p:ph idx="4294967295" type="title"/>
          </p:nvPr>
        </p:nvSpPr>
        <p:spPr>
          <a:xfrm>
            <a:off x="0" y="1149775"/>
            <a:ext cx="43278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We Win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vs.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4294967295" type="title"/>
          </p:nvPr>
        </p:nvSpPr>
        <p:spPr>
          <a:xfrm>
            <a:off x="0" y="1149775"/>
            <a:ext cx="43278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We Win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vs.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0" name="Google Shape;160;p29"/>
          <p:cNvSpPr txBox="1"/>
          <p:nvPr>
            <p:ph idx="4294967295" type="body"/>
          </p:nvPr>
        </p:nvSpPr>
        <p:spPr>
          <a:xfrm>
            <a:off x="4525050" y="1213700"/>
            <a:ext cx="4120800" cy="28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Impartner is a PRM-first platform with bolt-on marketing capabilities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Lacks depth in partner marketing automation and AI features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Focused more on deal reg, LMS, and portal than marketing outcomes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Not built for global campaign automation or large-scale personalization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31682" l="0" r="0" t="24400"/>
          <a:stretch/>
        </p:blipFill>
        <p:spPr>
          <a:xfrm>
            <a:off x="860563" y="1981125"/>
            <a:ext cx="2606674" cy="6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4294967295" type="title"/>
          </p:nvPr>
        </p:nvSpPr>
        <p:spPr>
          <a:xfrm>
            <a:off x="457200" y="114300"/>
            <a:ext cx="4518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Trusted by Clients, Rated by Users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" name="Google Shape;167;p30"/>
          <p:cNvSpPr txBox="1"/>
          <p:nvPr>
            <p:ph idx="4294967295" type="body"/>
          </p:nvPr>
        </p:nvSpPr>
        <p:spPr>
          <a:xfrm>
            <a:off x="295600" y="931950"/>
            <a:ext cx="8163600" cy="215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StructuredWeb: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4.9/5 on G2, "Easiest Setup," "Highest User Adoption"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ZINFI: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strong scores but broader, less marketing-focused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Mindmatrix: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smaller footprint, limited enterprise validation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Unifyr: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mixed reviews, older UI, frequent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usability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complaints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Impartner: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strong for PRM, but customers cite weak marketing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capabilities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 are the Leader in Forrester Wave and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received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above-average customer feedback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68" name="Google Shape;168;p30"/>
          <p:cNvGrpSpPr/>
          <p:nvPr/>
        </p:nvGrpSpPr>
        <p:grpSpPr>
          <a:xfrm>
            <a:off x="0" y="3659400"/>
            <a:ext cx="9144000" cy="1104148"/>
            <a:chOff x="0" y="3811800"/>
            <a:chExt cx="9144000" cy="1104148"/>
          </a:xfrm>
        </p:grpSpPr>
        <p:sp>
          <p:nvSpPr>
            <p:cNvPr id="169" name="Google Shape;169;p30"/>
            <p:cNvSpPr/>
            <p:nvPr/>
          </p:nvSpPr>
          <p:spPr>
            <a:xfrm>
              <a:off x="0" y="4145163"/>
              <a:ext cx="9144000" cy="437400"/>
            </a:xfrm>
            <a:prstGeom prst="rect">
              <a:avLst/>
            </a:prstGeom>
            <a:solidFill>
              <a:srgbClr val="405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" name="Google Shape;170;p30"/>
            <p:cNvGrpSpPr/>
            <p:nvPr/>
          </p:nvGrpSpPr>
          <p:grpSpPr>
            <a:xfrm>
              <a:off x="842275" y="3811800"/>
              <a:ext cx="7459450" cy="1104148"/>
              <a:chOff x="1057275" y="3879813"/>
              <a:chExt cx="7459450" cy="1104148"/>
            </a:xfrm>
          </p:grpSpPr>
          <p:pic>
            <p:nvPicPr>
              <p:cNvPr id="171" name="Google Shape;171;p3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706206" y="3976667"/>
                <a:ext cx="810519" cy="910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30" title="ContentDistribution_EasiestSetup_Enterprise_EaseOfSetup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113975" y="3957687"/>
                <a:ext cx="824144" cy="94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30" title="ContentDistribution_HighestUserAdoption_Enterprise_Adoption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49507" y="3957687"/>
                <a:ext cx="824144" cy="94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30" title="ContentDistribution_Leader_Leader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057275" y="3957687"/>
                <a:ext cx="824144" cy="94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30" title="Leader_182325.png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241739" y="3879813"/>
                <a:ext cx="1104148" cy="11041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idx="4294967295" type="title"/>
          </p:nvPr>
        </p:nvSpPr>
        <p:spPr>
          <a:xfrm>
            <a:off x="457200" y="114300"/>
            <a:ext cx="42258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Purpose-Built AI with Real Results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1" name="Google Shape;181;p31"/>
          <p:cNvSpPr txBox="1"/>
          <p:nvPr>
            <p:ph idx="4294967295" type="body"/>
          </p:nvPr>
        </p:nvSpPr>
        <p:spPr>
          <a:xfrm>
            <a:off x="311700" y="885100"/>
            <a:ext cx="4784700" cy="246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ChannelGPT is the only AI suite trained specifically on channel marketing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Includes predictive/prescriptive content, smart campaign automation, and real-time personalization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Built-in feedback, auditing, and citation tools ensure accountability and partner trust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2025 roadmap focuses on reducing friction, accelerating adoption, and scaling global execution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82" name="Google Shape;182;p31"/>
          <p:cNvGrpSpPr/>
          <p:nvPr/>
        </p:nvGrpSpPr>
        <p:grpSpPr>
          <a:xfrm>
            <a:off x="583350" y="3678475"/>
            <a:ext cx="7888800" cy="983700"/>
            <a:chOff x="583350" y="3830875"/>
            <a:chExt cx="7888800" cy="983700"/>
          </a:xfrm>
        </p:grpSpPr>
        <p:sp>
          <p:nvSpPr>
            <p:cNvPr id="183" name="Google Shape;183;p31"/>
            <p:cNvSpPr/>
            <p:nvPr/>
          </p:nvSpPr>
          <p:spPr>
            <a:xfrm>
              <a:off x="583350" y="3830875"/>
              <a:ext cx="7888800" cy="983700"/>
            </a:xfrm>
            <a:prstGeom prst="roundRect">
              <a:avLst>
                <a:gd fmla="val 17429" name="adj"/>
              </a:avLst>
            </a:prstGeom>
            <a:solidFill>
              <a:srgbClr val="405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1"/>
            <p:cNvSpPr txBox="1"/>
            <p:nvPr/>
          </p:nvSpPr>
          <p:spPr>
            <a:xfrm>
              <a:off x="680700" y="3861025"/>
              <a:ext cx="7694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Why this matters:</a:t>
              </a:r>
              <a:b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b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This reinforces our AI advantage over ZINFI (which uses Azure Copilot) and Impartner (which has no notable AI). It also aligns with Gartner/Forrester’s buyer interest in tailored vs. general-purpose AI.</a:t>
              </a:r>
              <a:endPara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85" name="Google Shape;185;p31"/>
          <p:cNvGrpSpPr/>
          <p:nvPr/>
        </p:nvGrpSpPr>
        <p:grpSpPr>
          <a:xfrm>
            <a:off x="5389075" y="961300"/>
            <a:ext cx="3038024" cy="2152650"/>
            <a:chOff x="5389075" y="1192525"/>
            <a:chExt cx="3038024" cy="2152650"/>
          </a:xfrm>
        </p:grpSpPr>
        <p:pic>
          <p:nvPicPr>
            <p:cNvPr id="186" name="Google Shape;186;p31" title="image (91)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9075" y="1440359"/>
              <a:ext cx="3038024" cy="1656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31" title="image (90).png"/>
            <p:cNvPicPr preferRelativeResize="0"/>
            <p:nvPr/>
          </p:nvPicPr>
          <p:blipFill rotWithShape="1">
            <a:blip r:embed="rId4">
              <a:alphaModFix/>
            </a:blip>
            <a:srcRect b="1467" l="2000" r="2752" t="1360"/>
            <a:stretch/>
          </p:blipFill>
          <p:spPr>
            <a:xfrm>
              <a:off x="6978566" y="1192525"/>
              <a:ext cx="1343863" cy="2152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4294967295" type="title"/>
          </p:nvPr>
        </p:nvSpPr>
        <p:spPr>
          <a:xfrm>
            <a:off x="457200" y="114300"/>
            <a:ext cx="43467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Fuel to Accelerate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p32"/>
          <p:cNvSpPr txBox="1"/>
          <p:nvPr>
            <p:ph idx="4294967295" type="body"/>
          </p:nvPr>
        </p:nvSpPr>
        <p:spPr>
          <a:xfrm>
            <a:off x="3176575" y="1118475"/>
            <a:ext cx="5362500" cy="25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$30M private equity investment secured 2025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Investing in AI, CX, and international expansion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Competitors are bootstrapped (ZINFI, Mindmatrix)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More capital = more innovation, more team growth, and faster scale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Supporting over $100B in partner-driven revenue annuall</a:t>
            </a: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 </a:t>
            </a: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7113"/>
            <a:ext cx="1958526" cy="8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idx="4294967295" type="title"/>
          </p:nvPr>
        </p:nvSpPr>
        <p:spPr>
          <a:xfrm>
            <a:off x="457200" y="114300"/>
            <a:ext cx="20418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 We Win 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33"/>
          <p:cNvSpPr txBox="1"/>
          <p:nvPr>
            <p:ph idx="4294967295" type="body"/>
          </p:nvPr>
        </p:nvSpPr>
        <p:spPr>
          <a:xfrm>
            <a:off x="3202775" y="1220500"/>
            <a:ext cx="5138400" cy="17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Enterprises with 100+ partners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Organizations prioritizing campaign scale and partner autonomy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Teams frustrated with bundled PRM solutions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Channel leaders ready to uplevel their platform solution,  scale globally, and future-proof partner marketing</a:t>
            </a: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7113"/>
            <a:ext cx="1958526" cy="8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idx="4294967295" type="title"/>
          </p:nvPr>
        </p:nvSpPr>
        <p:spPr>
          <a:xfrm>
            <a:off x="457200" y="114300"/>
            <a:ext cx="3033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to Position Us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34"/>
          <p:cNvSpPr txBox="1"/>
          <p:nvPr>
            <p:ph idx="4294967295" type="body"/>
          </p:nvPr>
        </p:nvSpPr>
        <p:spPr>
          <a:xfrm>
            <a:off x="903500" y="1391375"/>
            <a:ext cx="31221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"We specialize in what matters most: partner demand."</a:t>
            </a:r>
            <a:endParaRPr i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34"/>
          <p:cNvSpPr txBox="1"/>
          <p:nvPr>
            <p:ph idx="4294967295" type="body"/>
          </p:nvPr>
        </p:nvSpPr>
        <p:spPr>
          <a:xfrm>
            <a:off x="4572000" y="1343075"/>
            <a:ext cx="40761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"Our competitors try to do everything. That’s not always a good thing."</a:t>
            </a:r>
            <a:endParaRPr i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34"/>
          <p:cNvSpPr txBox="1"/>
          <p:nvPr>
            <p:ph idx="4294967295" type="body"/>
          </p:nvPr>
        </p:nvSpPr>
        <p:spPr>
          <a:xfrm>
            <a:off x="2619300" y="3034325"/>
            <a:ext cx="39054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"StructuredWeb delivers faster time-to-value, deeper marketing capabilities, and higher partner usage."</a:t>
            </a:r>
            <a:endParaRPr i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idx="4294967295" type="title"/>
          </p:nvPr>
        </p:nvSpPr>
        <p:spPr>
          <a:xfrm>
            <a:off x="0" y="2314625"/>
            <a:ext cx="43674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Competitive BattleCard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V2 </a:t>
            </a: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2025</a:t>
            </a: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437" y="1327975"/>
            <a:ext cx="1958526" cy="834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35"/>
          <p:cNvGrpSpPr/>
          <p:nvPr/>
        </p:nvGrpSpPr>
        <p:grpSpPr>
          <a:xfrm>
            <a:off x="4598300" y="680223"/>
            <a:ext cx="4318677" cy="3603602"/>
            <a:chOff x="4598300" y="893023"/>
            <a:chExt cx="4318677" cy="3603602"/>
          </a:xfrm>
        </p:grpSpPr>
        <p:pic>
          <p:nvPicPr>
            <p:cNvPr id="217" name="Google Shape;217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8300" y="893023"/>
              <a:ext cx="3837722" cy="2164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69225" y="2332265"/>
              <a:ext cx="3847752" cy="21643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p35"/>
          <p:cNvGrpSpPr/>
          <p:nvPr/>
        </p:nvGrpSpPr>
        <p:grpSpPr>
          <a:xfrm>
            <a:off x="1204500" y="3358425"/>
            <a:ext cx="1958400" cy="400200"/>
            <a:chOff x="1125050" y="3358425"/>
            <a:chExt cx="1958400" cy="400200"/>
          </a:xfrm>
        </p:grpSpPr>
        <p:sp>
          <p:nvSpPr>
            <p:cNvPr id="220" name="Google Shape;220;p35"/>
            <p:cNvSpPr/>
            <p:nvPr/>
          </p:nvSpPr>
          <p:spPr>
            <a:xfrm>
              <a:off x="1125050" y="3358425"/>
              <a:ext cx="1958400" cy="400200"/>
            </a:xfrm>
            <a:prstGeom prst="roundRect">
              <a:avLst>
                <a:gd fmla="val 50000" name="adj"/>
              </a:avLst>
            </a:prstGeom>
            <a:solidFill>
              <a:srgbClr val="405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5"/>
            <p:cNvSpPr txBox="1"/>
            <p:nvPr/>
          </p:nvSpPr>
          <p:spPr>
            <a:xfrm>
              <a:off x="1169750" y="3358425"/>
              <a:ext cx="186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Download BattleCard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4294967295" type="title"/>
          </p:nvPr>
        </p:nvSpPr>
        <p:spPr>
          <a:xfrm>
            <a:off x="457200" y="102050"/>
            <a:ext cx="18822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Now?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" name="Google Shape;76;p19"/>
          <p:cNvSpPr txBox="1"/>
          <p:nvPr>
            <p:ph idx="4294967295" type="body"/>
          </p:nvPr>
        </p:nvSpPr>
        <p:spPr>
          <a:xfrm>
            <a:off x="4278750" y="1374225"/>
            <a:ext cx="3925800" cy="23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Zinfi and Mindmatrix also listed as Leaders - time to amplify our market position and widen the gap between us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Unifyr and Impartner were also evaluated - our roadmap, marketing automation focus, and enterprise client roster provides clear </a:t>
            </a: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competitive</a:t>
            </a: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separation between us and them</a:t>
            </a: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7" name="Google Shape;77;p19"/>
          <p:cNvSpPr txBox="1"/>
          <p:nvPr>
            <p:ph idx="4294967295" type="body"/>
          </p:nvPr>
        </p:nvSpPr>
        <p:spPr>
          <a:xfrm>
            <a:off x="207025" y="1374225"/>
            <a:ext cx="3814500" cy="25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StructuredWeb named a Leader in The Forrester Wave™: Partner Marketing Automation Platforms, Q2 2025 report</a:t>
            </a:r>
            <a:b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Highest scores in 11 critical categories, including AI, Roadmap, Innovation, Customization, Personalization, &amp; Localization and more</a:t>
            </a: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4294967295" type="title"/>
          </p:nvPr>
        </p:nvSpPr>
        <p:spPr>
          <a:xfrm>
            <a:off x="457200" y="121100"/>
            <a:ext cx="1855500" cy="450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Who We Are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83" name="Google Shape;83;p20"/>
          <p:cNvGrpSpPr/>
          <p:nvPr/>
        </p:nvGrpSpPr>
        <p:grpSpPr>
          <a:xfrm>
            <a:off x="0" y="3172199"/>
            <a:ext cx="9144000" cy="949575"/>
            <a:chOff x="46375" y="1168899"/>
            <a:chExt cx="9144000" cy="949575"/>
          </a:xfrm>
        </p:grpSpPr>
        <p:sp>
          <p:nvSpPr>
            <p:cNvPr id="84" name="Google Shape;84;p20"/>
            <p:cNvSpPr/>
            <p:nvPr/>
          </p:nvSpPr>
          <p:spPr>
            <a:xfrm>
              <a:off x="46375" y="1424400"/>
              <a:ext cx="9144000" cy="437400"/>
            </a:xfrm>
            <a:prstGeom prst="rect">
              <a:avLst/>
            </a:prstGeom>
            <a:solidFill>
              <a:srgbClr val="405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" name="Google Shape;8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13081" y="1170074"/>
              <a:ext cx="810519" cy="910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0" title="ContentDistribution_EasiestSetup_Enterprise_EaseOfSetup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51204" y="1170074"/>
              <a:ext cx="824144" cy="94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0" title="ContentDistribution_HighestUserAdoption_Enterprise_Adoption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89327" y="1170074"/>
              <a:ext cx="824144" cy="94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0" title="ContentDistribution_Leader_Leade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27450" y="1168899"/>
              <a:ext cx="824144" cy="948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4360842"/>
            <a:ext cx="8229601" cy="32545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348000" y="1289338"/>
            <a:ext cx="2073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25+ years dedicated to partner marketing automation</a:t>
            </a:r>
            <a:endParaRPr/>
          </a:p>
        </p:txBody>
      </p:sp>
      <p:sp>
        <p:nvSpPr>
          <p:cNvPr id="91" name="Google Shape;91;p20"/>
          <p:cNvSpPr txBox="1"/>
          <p:nvPr/>
        </p:nvSpPr>
        <p:spPr>
          <a:xfrm>
            <a:off x="2550875" y="1289338"/>
            <a:ext cx="2021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100K+ partners enabled across 55+ countries</a:t>
            </a:r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4701250" y="1165438"/>
            <a:ext cx="20739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Enterprise clients including Google, IBM, Zoom, Dell, Microsoft, and ServiceNow</a:t>
            </a:r>
            <a:endParaRPr/>
          </a:p>
        </p:txBody>
      </p:sp>
      <p:sp>
        <p:nvSpPr>
          <p:cNvPr id="93" name="Google Shape;93;p20"/>
          <p:cNvSpPr txBox="1"/>
          <p:nvPr/>
        </p:nvSpPr>
        <p:spPr>
          <a:xfrm>
            <a:off x="6904125" y="1413238"/>
            <a:ext cx="1855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Backed by $30M in growth capital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4294967295" type="title"/>
          </p:nvPr>
        </p:nvSpPr>
        <p:spPr>
          <a:xfrm>
            <a:off x="457200" y="108850"/>
            <a:ext cx="22815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We Win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p21"/>
          <p:cNvSpPr txBox="1"/>
          <p:nvPr>
            <p:ph idx="4294967295" type="body"/>
          </p:nvPr>
        </p:nvSpPr>
        <p:spPr>
          <a:xfrm>
            <a:off x="3027000" y="918000"/>
            <a:ext cx="565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100% focused on partner marketing automation (no distractions)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AI-first innovation in ChannelGPT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only marketing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automation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platform with AI-powered creation, customization, and localization; purpose-built on channel-specific use cases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Smart Journeys and guided workflows enable partner success at all skill levels (campaign execution in just a few clicks)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High user adoption and satisfaction 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G2 Users Love Us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Forrester’s Take: “StructuredWeb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a best fit for well-resourced B2B enterprises and distributors looking for a proven, purpose-built PMAP solution.”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p21"/>
          <p:cNvSpPr txBox="1"/>
          <p:nvPr/>
        </p:nvSpPr>
        <p:spPr>
          <a:xfrm>
            <a:off x="1945725" y="3586925"/>
            <a:ext cx="4212900" cy="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7113"/>
            <a:ext cx="1958526" cy="8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idx="4294967295" type="title"/>
          </p:nvPr>
        </p:nvSpPr>
        <p:spPr>
          <a:xfrm>
            <a:off x="457200" y="136825"/>
            <a:ext cx="69117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 Lead the Partner Marketing Automation Provider Category  </a:t>
            </a:r>
            <a:endParaRPr sz="182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Google Shape;107;p22"/>
          <p:cNvSpPr txBox="1"/>
          <p:nvPr>
            <p:ph idx="4294967295" type="body"/>
          </p:nvPr>
        </p:nvSpPr>
        <p:spPr>
          <a:xfrm>
            <a:off x="4071750" y="1385865"/>
            <a:ext cx="42603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"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"As the sole vendor in the category dedicated exclusively to B2B partner marketing automation, its [StructuredWeb’s] strategic investments in AI innovation and its 2025 roadmap focus on enhancing the effectiveness of partner marketing automation without diluting resources across a broader portfolio of offerings."</a:t>
            </a:r>
            <a:br>
              <a:rPr i="1" lang="en"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i="1"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"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"StructuredWeb is redefining what’s possible in partner marketing."</a:t>
            </a:r>
            <a:r>
              <a:rPr lang="en"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— </a:t>
            </a:r>
            <a:r>
              <a:rPr b="1" lang="en"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VP, Global Partner Marketing, ServiceNow</a:t>
            </a:r>
            <a:endParaRPr b="1"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8" name="Google Shape;108;p22" title="Image_Partner-Marketing-Automation-Platforms-Q2-20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10457"/>
            <a:ext cx="3122101" cy="3715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4294967295" type="title"/>
          </p:nvPr>
        </p:nvSpPr>
        <p:spPr>
          <a:xfrm>
            <a:off x="457200" y="95175"/>
            <a:ext cx="3597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Who We’re Up Against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23"/>
          <p:cNvSpPr txBox="1"/>
          <p:nvPr>
            <p:ph idx="4294967295" type="body"/>
          </p:nvPr>
        </p:nvSpPr>
        <p:spPr>
          <a:xfrm>
            <a:off x="2121325" y="968113"/>
            <a:ext cx="594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Zinfi: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Unified Partner Management suite (marketing is one part of 6)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Mindmatrix: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Combines PRM + Direct Sales Enablement + Marketing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Unifyr (Zift):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Rebranded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legacy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TCMA platform; focused on becoming the “unified” solution for partners selling on 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behalf of multiple vendors. No clear vision on how this impacts legacy TCMA offering (poor Forrester evaluation)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Impartner: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PRM-first vendor attempting to offer partner marketing; lacks depth and scale in marketing automation capabilities</a:t>
            </a:r>
            <a:b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StructuredWeb</a:t>
            </a: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the only pure-play B2B partner marketing automation leader with top Forrester scores and exclusive AI innovation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31682" l="0" r="0" t="24400"/>
          <a:stretch/>
        </p:blipFill>
        <p:spPr>
          <a:xfrm>
            <a:off x="1102855" y="3177837"/>
            <a:ext cx="915024" cy="236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3"/>
          <p:cNvGrpSpPr/>
          <p:nvPr/>
        </p:nvGrpSpPr>
        <p:grpSpPr>
          <a:xfrm>
            <a:off x="1074263" y="2178627"/>
            <a:ext cx="943616" cy="521855"/>
            <a:chOff x="1156152" y="2235116"/>
            <a:chExt cx="1031951" cy="570708"/>
          </a:xfrm>
        </p:grpSpPr>
        <p:pic>
          <p:nvPicPr>
            <p:cNvPr id="117" name="Google Shape;117;p23"/>
            <p:cNvPicPr preferRelativeResize="0"/>
            <p:nvPr/>
          </p:nvPicPr>
          <p:blipFill rotWithShape="1">
            <a:blip r:embed="rId4">
              <a:alphaModFix/>
            </a:blip>
            <a:srcRect b="30541" l="0" r="0" t="26598"/>
            <a:stretch/>
          </p:blipFill>
          <p:spPr>
            <a:xfrm>
              <a:off x="1508925" y="2514749"/>
              <a:ext cx="679168" cy="29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56152" y="2235116"/>
              <a:ext cx="1031951" cy="2910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23"/>
          <p:cNvPicPr preferRelativeResize="0"/>
          <p:nvPr/>
        </p:nvPicPr>
        <p:blipFill rotWithShape="1">
          <a:blip r:embed="rId6">
            <a:alphaModFix/>
          </a:blip>
          <a:srcRect b="20217" l="0" r="0" t="20265"/>
          <a:stretch/>
        </p:blipFill>
        <p:spPr>
          <a:xfrm>
            <a:off x="1434881" y="1013700"/>
            <a:ext cx="582998" cy="3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 rotWithShape="1">
          <a:blip r:embed="rId7">
            <a:alphaModFix/>
          </a:blip>
          <a:srcRect b="34780" l="0" r="0" t="26329"/>
          <a:stretch/>
        </p:blipFill>
        <p:spPr>
          <a:xfrm>
            <a:off x="1114288" y="1532150"/>
            <a:ext cx="892154" cy="3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6750" y="4021000"/>
            <a:ext cx="649704" cy="2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24"/>
          <p:cNvGraphicFramePr/>
          <p:nvPr/>
        </p:nvGraphicFramePr>
        <p:xfrm>
          <a:off x="0" y="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{B94EFF53-7078-4375-AB6D-44AD2637D1D8}</a:tableStyleId>
              </a:tblPr>
              <a:tblGrid>
                <a:gridCol w="1264025"/>
                <a:gridCol w="2809525"/>
                <a:gridCol w="2635275"/>
                <a:gridCol w="2435175"/>
              </a:tblGrid>
              <a:tr h="41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Category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StructuredWeb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ZINFI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Mindmatrix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</a:tr>
              <a:tr h="754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Focus &amp; Strategy</a:t>
                      </a:r>
                      <a:endParaRPr b="1"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Solely focused on B2B partner marketing automation; no PRM or incentive distractions. Purpose-built for campaign scale, personalization, and adoption.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Unified Partner Management suite (marketing is 1 of 6 modules). Broader platform spreads focus across PRM, MDF, onboarding, enablement, incentives.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Combines PRM + marketing + direct sales enablement into a unified platform. Orchestrates internal &amp; external sales, but lacks depth in any one area.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AI Innovation</a:t>
                      </a:r>
                      <a:endParaRPr b="1"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Industry-first generative AI suite: ChannelGPT.AI drives content creation, localization, and campaign recommendations. 100% purpose-built for partner marketing.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Integrates Microsoft Copilot (Azure AI) across platform. AI used for personalization and analytics, but not deeply embedded in marketing automation.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Introduced BridgeAI in 2024. Includes chat assistant and new analytics dashboard. AI use still emerging, focused on content suggestion and Q&amp;A.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Campaign Tools</a:t>
                      </a:r>
                      <a:endParaRPr b="1"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Best-in-class campaign automation engine. Partners can launch multi-touch, co-branded campaigns across email, social, events, and paid ads. Includes Smart Journeys, Campaign Automator, and Webinar Syndication.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Offers co-op campaign tools and builders within “Market” module. Capable campaign execution but less automated and less intuitive than SW.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Provides basic campaign publishing (email/social). Limited automation and templating. Focus is more on content access than proactive campaign orchestration.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Personalization &amp; Localization</a:t>
                      </a:r>
                      <a:endParaRPr b="1"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AI-driven personalization by tier, region, and partner profile. Auto-translate into 130+ languages. Partners can localize entire journeys — email, web, video — in minutes.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Offers multilingual support and localized templates. Partners can co-brand and edit content but without real-time or AI-based localization tools.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Supports major languages. Some ability to personalize content by partner, but localization is largely manual. Less focus on personalization at scale.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UX &amp; Partner Adoption</a:t>
                      </a:r>
                      <a:endParaRPr b="1"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G2 “Highest User Adoption” award. Intuitive UI, guided workflows, and embedded services boost partner use. UI in 19 different languages Actively measures and optimizes adoption.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Modern UI with concierge onboarding. Offers partner portal builder. Adoption is strong, but platform complexity can hinder depth of use for smaller partners.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Functional but more complex. Setup and learning curve noted by users. Relies on hands-on support to drive partner use.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Analytics &amp; Reporting</a:t>
                      </a:r>
                      <a:endParaRPr b="1"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Deep channel ROI dashboards. Track campaign-level, partner-level, and content-level performance. AI-enhanced reporting</a:t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5"/>
          <p:cNvGraphicFramePr/>
          <p:nvPr/>
        </p:nvGraphicFramePr>
        <p:xfrm>
          <a:off x="0" y="-2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{B94EFF53-7078-4375-AB6D-44AD2637D1D8}</a:tableStyleId>
              </a:tblPr>
              <a:tblGrid>
                <a:gridCol w="1162150"/>
                <a:gridCol w="2558400"/>
                <a:gridCol w="2711725"/>
                <a:gridCol w="2711725"/>
              </a:tblGrid>
              <a:tr h="394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Capability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StructuredWeb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Unifyr (Zift)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Impartner</a:t>
                      </a:r>
                      <a:endParaRPr b="1" sz="12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solidFill>
                      <a:srgbClr val="4058FF"/>
                    </a:solidFill>
                  </a:tcPr>
                </a:tc>
              </a:tr>
              <a:tr h="89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Core Focus</a:t>
                      </a:r>
                      <a:endParaRPr b="1"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Pure-play partner marketing automation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Rebranded legacy TCMA suite now marketed as Unified Partner Marketing; lacks innovation depth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PRM-first platform extending into marketing via acquisitions and add-ons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Campaign Automation</a:t>
                      </a:r>
                      <a:endParaRPr b="1"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Full campaign automation with Smart Journeys, CampaignAI, and partner co-branding tools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Basic co-branding and campaign tools; lacks scale and flexibility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Limited campaign tools; focus is on partner onboarding and enablement, not marketing execution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AI Innovation</a:t>
                      </a:r>
                      <a:endParaRPr b="1"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Purpose-built generative AI suite: ChannelGPT, TranslateAI, RecommendAI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Minimal; little differentiation noted in Wave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 notable AI-driven marketing features as of 2025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UX &amp; Flexibility</a:t>
                      </a:r>
                      <a:endParaRPr b="1"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Intuitive interface built for partner usability and global scale; G2 "Easiest Setup" winner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UI carries legacy tech debt; frequent partner complaints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PRM interface well-developed; marketing UI lags and lacks personalization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Ecosystem Fit</a:t>
                      </a:r>
                      <a:endParaRPr b="1"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Built for enterprise B2B organizations with large, distributed partner ecosystems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Targets SMB to mid-market channel orgs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Best fit for PRM-heavy orgs; not optimized for large-scale marketing ops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Forrester Commentary</a:t>
                      </a:r>
                      <a:endParaRPr b="1"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Highest scores across Strategy, Innovation, and AI; pure-play leader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Weakest Current Offering score in Leader quadrant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Not evaluated in PMAP Wave; recognized in PRM analysis</a:t>
                      </a:r>
                      <a:endParaRPr sz="9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4058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4294967295" type="body"/>
          </p:nvPr>
        </p:nvSpPr>
        <p:spPr>
          <a:xfrm>
            <a:off x="4540225" y="1216000"/>
            <a:ext cx="41148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ZINFI covers PRM, MDF, enablement, incentives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Marketing is only one module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AI powered by Microsoft Copilot, not purpose-built</a:t>
            </a:r>
            <a:b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Slower innovation in campaign automation and partner UX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425" y="1804250"/>
            <a:ext cx="1314150" cy="13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>
            <p:ph idx="4294967295" type="title"/>
          </p:nvPr>
        </p:nvSpPr>
        <p:spPr>
          <a:xfrm>
            <a:off x="0" y="1149775"/>
            <a:ext cx="43278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We Win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vs.</a:t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